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4630400" cy="8229600"/>
  <p:notesSz cx="8229600" cy="14630400"/>
  <p:embeddedFontLst>
    <p:embeddedFont>
      <p:font typeface="Fraunces Extra Bold"/>
      <p:regular r:id="rId20"/>
    </p:embeddedFont>
    <p:embeddedFont>
      <p:font typeface="Fraunces Extra Bold"/>
      <p:regular r:id="rId21"/>
    </p:embeddedFont>
    <p:embeddedFont>
      <p:font typeface="Nobile"/>
      <p:regular r:id="rId22"/>
    </p:embeddedFont>
    <p:embeddedFont>
      <p:font typeface="Nobile"/>
      <p:regular r:id="rId23"/>
    </p:embeddedFont>
    <p:embeddedFont>
      <p:font typeface="Nobile"/>
      <p:regular r:id="rId24"/>
    </p:embeddedFont>
    <p:embeddedFont>
      <p:font typeface="Nobile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20" Type="http://schemas.openxmlformats.org/officeDocument/2006/relationships/font" Target="fonts/font1.fntdata"/><Relationship Id="rId21" Type="http://schemas.openxmlformats.org/officeDocument/2006/relationships/font" Target="fonts/font2.fntdata"/><Relationship Id="rId22" Type="http://schemas.openxmlformats.org/officeDocument/2006/relationships/font" Target="fonts/font3.fntdata"/><Relationship Id="rId23" Type="http://schemas.openxmlformats.org/officeDocument/2006/relationships/font" Target="fonts/font4.fntdata"/><Relationship Id="rId24" Type="http://schemas.openxmlformats.org/officeDocument/2006/relationships/font" Target="fonts/font5.fntdata"/><Relationship Id="rId2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svg"/><Relationship Id="rId9" Type="http://schemas.openxmlformats.org/officeDocument/2006/relationships/image" Target="../media/image-5-9.png"/><Relationship Id="rId10" Type="http://schemas.openxmlformats.org/officeDocument/2006/relationships/image" Target="../media/image-5-10.svg"/><Relationship Id="rId11" Type="http://schemas.openxmlformats.org/officeDocument/2006/relationships/image" Target="../media/image-5-11.png"/><Relationship Id="rId12" Type="http://schemas.openxmlformats.org/officeDocument/2006/relationships/image" Target="../media/image-5-12.svg"/><Relationship Id="rId13" Type="http://schemas.openxmlformats.org/officeDocument/2006/relationships/slideLayout" Target="../slideLayouts/slideLayout6.xml"/><Relationship Id="rId1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37586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Analysis on Lithium-ion battery end-of-life cycle assessment For Electric Vehicles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86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Driving Sustainability: From Waste to Valuable Resources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430917"/>
            <a:ext cx="7556421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Presented by : Elvis, Shreyash and Shreyas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Course: ISE 222 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Instructor: Dr. Behin Elahi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Date: December 5, 2025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67703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Scenario Structure: Clustering &amp; PCA Biplot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2073831"/>
            <a:ext cx="7556421" cy="4122896"/>
          </a:xfrm>
          <a:prstGeom prst="roundRect">
            <a:avLst>
              <a:gd name="adj" fmla="val 3961"/>
            </a:avLst>
          </a:prstGeom>
          <a:solidFill>
            <a:srgbClr val="E8F3E8"/>
          </a:solidFill>
          <a:ln/>
        </p:spPr>
      </p:sp>
      <p:sp>
        <p:nvSpPr>
          <p:cNvPr id="5" name="Shape 2"/>
          <p:cNvSpPr/>
          <p:nvPr/>
        </p:nvSpPr>
        <p:spPr>
          <a:xfrm>
            <a:off x="793790" y="2073831"/>
            <a:ext cx="3778210" cy="2496860"/>
          </a:xfrm>
          <a:prstGeom prst="roundRect">
            <a:avLst>
              <a:gd name="adj" fmla="val 6541"/>
            </a:avLst>
          </a:prstGeom>
          <a:solidFill>
            <a:srgbClr val="E8F3E8"/>
          </a:solidFill>
          <a:ln/>
        </p:spPr>
      </p:sp>
      <p:sp>
        <p:nvSpPr>
          <p:cNvPr id="6" name="Text 3"/>
          <p:cNvSpPr/>
          <p:nvPr/>
        </p:nvSpPr>
        <p:spPr>
          <a:xfrm>
            <a:off x="975241" y="2255282"/>
            <a:ext cx="23825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High-Impact Cluster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75241" y="2647593"/>
            <a:ext cx="3143131" cy="1451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Comprised predominantly of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virgin material scenarios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underscoring the significant environmental costs associated with new resource extraction and production.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4572000" y="2073831"/>
            <a:ext cx="3778210" cy="2496860"/>
          </a:xfrm>
          <a:prstGeom prst="rect">
            <a:avLst/>
          </a:prstGeom>
          <a:solidFill>
            <a:srgbClr val="E8F3E8"/>
          </a:solidFill>
          <a:ln/>
        </p:spPr>
      </p:sp>
      <p:sp>
        <p:nvSpPr>
          <p:cNvPr id="9" name="Shape 6"/>
          <p:cNvSpPr/>
          <p:nvPr/>
        </p:nvSpPr>
        <p:spPr>
          <a:xfrm>
            <a:off x="4572000" y="2073831"/>
            <a:ext cx="22860" cy="2496860"/>
          </a:xfrm>
          <a:prstGeom prst="roundRect">
            <a:avLst>
              <a:gd name="adj" fmla="val 714420"/>
            </a:avLst>
          </a:prstGeom>
          <a:solidFill>
            <a:srgbClr val="CED9CE"/>
          </a:solidFill>
          <a:ln/>
        </p:spPr>
      </p:sp>
      <p:sp>
        <p:nvSpPr>
          <p:cNvPr id="10" name="Text 7"/>
          <p:cNvSpPr/>
          <p:nvPr/>
        </p:nvSpPr>
        <p:spPr>
          <a:xfrm>
            <a:off x="5025628" y="2255282"/>
            <a:ext cx="275820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Medium-Impact Cluster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5025628" y="2647593"/>
            <a:ext cx="3143131" cy="1741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Characterized by scenarios incorporating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partially recycled content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demonstrating a measurable reduction in overall impact compared to virgin production.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4345186" y="3095387"/>
            <a:ext cx="453628" cy="453628"/>
          </a:xfrm>
          <a:prstGeom prst="roundRect">
            <a:avLst>
              <a:gd name="adj" fmla="val 36002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8533" y="3208734"/>
            <a:ext cx="226814" cy="226814"/>
          </a:xfrm>
          <a:prstGeom prst="rect">
            <a:avLst/>
          </a:prstGeom>
        </p:spPr>
      </p:pic>
      <p:sp>
        <p:nvSpPr>
          <p:cNvPr id="14" name="Shape 10"/>
          <p:cNvSpPr/>
          <p:nvPr/>
        </p:nvSpPr>
        <p:spPr>
          <a:xfrm>
            <a:off x="793790" y="4570690"/>
            <a:ext cx="7556421" cy="1626037"/>
          </a:xfrm>
          <a:prstGeom prst="rect">
            <a:avLst/>
          </a:prstGeom>
          <a:solidFill>
            <a:srgbClr val="E8F3E8"/>
          </a:solidFill>
          <a:ln/>
        </p:spPr>
      </p:sp>
      <p:sp>
        <p:nvSpPr>
          <p:cNvPr id="15" name="Shape 11"/>
          <p:cNvSpPr/>
          <p:nvPr/>
        </p:nvSpPr>
        <p:spPr>
          <a:xfrm>
            <a:off x="793790" y="4570690"/>
            <a:ext cx="7556421" cy="22860"/>
          </a:xfrm>
          <a:prstGeom prst="roundRect">
            <a:avLst>
              <a:gd name="adj" fmla="val 714420"/>
            </a:avLst>
          </a:prstGeom>
          <a:solidFill>
            <a:srgbClr val="CED9CE"/>
          </a:solidFill>
          <a:ln/>
        </p:spPr>
      </p:sp>
      <p:sp>
        <p:nvSpPr>
          <p:cNvPr id="16" name="Text 12"/>
          <p:cNvSpPr/>
          <p:nvPr/>
        </p:nvSpPr>
        <p:spPr>
          <a:xfrm>
            <a:off x="975241" y="4752142"/>
            <a:ext cx="229945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Low-Impact Cluster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975241" y="5144453"/>
            <a:ext cx="6921341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Features scenarios with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 recycling rates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hydrometallurgical processes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and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repurposing strategies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representing the most environmentally favorable pathways.</a:t>
            </a:r>
            <a:endParaRPr lang="en-US" sz="1400" dirty="0"/>
          </a:p>
        </p:txBody>
      </p:sp>
      <p:sp>
        <p:nvSpPr>
          <p:cNvPr id="18" name="Text 14"/>
          <p:cNvSpPr/>
          <p:nvPr/>
        </p:nvSpPr>
        <p:spPr>
          <a:xfrm>
            <a:off x="793790" y="6400800"/>
            <a:ext cx="7556421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PCA biplot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visually reinforces these clusters: virgin scenarios reside on the high-PC1 side, aligning with higher environmental burden. Conversely, advanced recycling and repurposing scenarios—especially the silicon-anode variants 5, 6, and 7—are positioned on the low-PC1 side, indicating their superior environmental performance.</a:t>
            </a:r>
            <a:endParaRPr lang="en-US"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420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Graphs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746177"/>
            <a:ext cx="3978116" cy="2637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65171" y="56392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Scree Plot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22042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928" y="2746177"/>
            <a:ext cx="3978116" cy="262747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04309" y="5628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Loading Plot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32928" y="620994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067" y="2746177"/>
            <a:ext cx="3978116" cy="263544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443448" y="5636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Biplot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872067" y="621792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5690"/>
            <a:ext cx="936438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Outlier Detection with Excel: Z-Scores and IQR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1648658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Z-Score Analysis: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793790" y="2105025"/>
            <a:ext cx="6327815" cy="1270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Using Z-scores, no scenario exhibited a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|Z| &gt; 3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indicating the absence of extreme high-impact outliers within the dataset. However, silicon-anode Scenarios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5, 6, and 7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consistently showed Z-scores of approximately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−2.5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for Climate Change (CC) and Fossil Depletion (FD), and similarly low values for MD and HT. These findings flag them as "possible" low-side outliers for several key indicators.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793790" y="3534132"/>
            <a:ext cx="4184690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Interquartile Range (IQR) Method: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93790" y="3990499"/>
            <a:ext cx="632781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IQR method further refined our understanding of these exceptional scenarios: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793790" y="4387453"/>
            <a:ext cx="6327815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For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Metal Depletion (MD)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and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Fossil Depletion (FD)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Scenarios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5, 6, and 7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were the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only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scenarios identified as low-side IQR outliers.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793790" y="4951095"/>
            <a:ext cx="6327815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For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Human Toxicity (HT)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and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Climate Change (CC)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Scenarios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5, 6, and 7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alongside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Scenario C3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were identified as low-side IQR outliers.</a:t>
            </a:r>
            <a:endParaRPr lang="en-US" sz="1250" dirty="0"/>
          </a:p>
        </p:txBody>
      </p:sp>
      <p:sp>
        <p:nvSpPr>
          <p:cNvPr id="9" name="Shape 7"/>
          <p:cNvSpPr/>
          <p:nvPr/>
        </p:nvSpPr>
        <p:spPr>
          <a:xfrm>
            <a:off x="793790" y="5637848"/>
            <a:ext cx="6327815" cy="1182767"/>
          </a:xfrm>
          <a:prstGeom prst="roundRect">
            <a:avLst>
              <a:gd name="adj" fmla="val 12082"/>
            </a:avLst>
          </a:prstGeom>
          <a:solidFill>
            <a:srgbClr val="CCE6D1"/>
          </a:solidFill>
          <a:ln/>
        </p:spPr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00" y="5864900"/>
            <a:ext cx="198358" cy="158710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1309568" y="5836206"/>
            <a:ext cx="5653326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These are critically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"good" outliers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—they represent statistically exceptional,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low-impact configurations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that consistently outperform other scenarios.</a:t>
            </a:r>
            <a:endParaRPr lang="en-US" sz="1250" dirty="0"/>
          </a:p>
        </p:txBody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306" y="1668542"/>
            <a:ext cx="4268033" cy="562665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9849"/>
            <a:ext cx="7523559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Detailed Conclusion &amp; Future Directions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1514356"/>
            <a:ext cx="7011710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multivariate life cycle analysis provides robust evidence for critical shifts in EV battery end-of-life strategies: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793790" y="2118479"/>
            <a:ext cx="7011710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four midpoint indicators (MD, HT, CC, FD) are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highly correlated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behaving as a single underlying environmental burden dimension. The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PC1 environmental burden index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effectively captures approximately 90% of this variance, offering a simplified metric for comprehensive impact assessment.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793790" y="3113008"/>
            <a:ext cx="7011710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Virgin production scenarios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consistently represent the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worst environmental performers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across all analytical methods.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793790" y="3636050"/>
            <a:ext cx="7011710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Strategies involving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increased recycled content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the application of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hydrometallurgical recycling routes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and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repurposing batteries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significantly reduce MD, HT, CC, and FD simultaneously, moving scenarios into lower-impact clusters and towards lower PC1 scores.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793790" y="4394835"/>
            <a:ext cx="7011710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Silicon-anode Scenarios 5, 6, 7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(and Scenario C3 for HT and CC) are repeatedly flagged by PCA, clustering, Z-scores, and IQR analysis as the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best-in-class, low-impact options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150" dirty="0"/>
          </a:p>
        </p:txBody>
      </p:sp>
      <p:sp>
        <p:nvSpPr>
          <p:cNvPr id="8" name="Text 6"/>
          <p:cNvSpPr/>
          <p:nvPr/>
        </p:nvSpPr>
        <p:spPr>
          <a:xfrm>
            <a:off x="793790" y="4917877"/>
            <a:ext cx="7011710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PC1 can be effectively utilized as a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simple, single index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for ranking and comparing diverse end-of-life strategies, facilitating clear communication to stakeholders.</a:t>
            </a:r>
            <a:endParaRPr lang="en-US" sz="1150" dirty="0"/>
          </a:p>
        </p:txBody>
      </p:sp>
      <p:sp>
        <p:nvSpPr>
          <p:cNvPr id="9" name="Text 7"/>
          <p:cNvSpPr/>
          <p:nvPr/>
        </p:nvSpPr>
        <p:spPr>
          <a:xfrm>
            <a:off x="793790" y="5536763"/>
            <a:ext cx="2211467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Future Work: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93790" y="5960507"/>
            <a:ext cx="7011710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Extend the multivariate analysis to include additional midpoint and endpoint indicators for a holistic view.</a:t>
            </a:r>
            <a:endParaRPr lang="en-US" sz="1150" dirty="0"/>
          </a:p>
        </p:txBody>
      </p:sp>
      <p:sp>
        <p:nvSpPr>
          <p:cNvPr id="11" name="Text 9"/>
          <p:cNvSpPr/>
          <p:nvPr/>
        </p:nvSpPr>
        <p:spPr>
          <a:xfrm>
            <a:off x="793790" y="6483548"/>
            <a:ext cx="7011710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Integrate economic cost and policy constraints to develop optimization models, e.g., minimizing costs while adhering to a defined PC1 environmental burden threshold.</a:t>
            </a:r>
            <a:endParaRPr lang="en-US" sz="1150" dirty="0"/>
          </a:p>
        </p:txBody>
      </p:sp>
      <p:sp>
        <p:nvSpPr>
          <p:cNvPr id="12" name="Text 10"/>
          <p:cNvSpPr/>
          <p:nvPr/>
        </p:nvSpPr>
        <p:spPr>
          <a:xfrm>
            <a:off x="793790" y="7006590"/>
            <a:ext cx="7011710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Apply these advanced multivariate statistical methods to other complex LCA case studies across various industries.</a:t>
            </a:r>
            <a:endParaRPr lang="en-US" sz="115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5193" y="1547574"/>
            <a:ext cx="3686413" cy="3686413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8172688" y="5399842"/>
            <a:ext cx="2211467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3662"/>
            <a:ext cx="12924353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The Looming Challenge: EV Battery End-of-Life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3790" y="1914049"/>
            <a:ext cx="6936938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rapid global adoption of </a:t>
            </a:r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electric vehicles (EVs)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is a critical step towards sustainable transportation. However, this growth brings an unprecedented wave of </a:t>
            </a:r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end-of-life lithium-ion batteries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that demand responsible management.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93790" y="3487103"/>
            <a:ext cx="6936938" cy="1724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These sophisticated power sources rely on </a:t>
            </a:r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critical metals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such as cobalt, nickel, manganese, lithium, and copper, whose extraction is both resource-intensive and environmentally impactful. Furthermore, significant </a:t>
            </a:r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fossil energy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is consumed throughout their production lifecycle.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93790" y="5404961"/>
            <a:ext cx="6936938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Without strategic intervention, the benefits of EV adoption could be offset by the environmental burden of battery disposal and resource depletion.</a:t>
            </a:r>
            <a:endParaRPr lang="en-US" sz="16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64128" y="1962626"/>
            <a:ext cx="5300901" cy="53009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3664"/>
            <a:ext cx="13042821" cy="1204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Unlocking Sustainable Pathways: Questions &amp; Objectives</a:t>
            </a:r>
            <a:endParaRPr lang="en-US" sz="3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34101"/>
            <a:ext cx="963930" cy="115681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50482" y="2526863"/>
            <a:ext cx="2972395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Deconstruct Complexity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1950482" y="2943701"/>
            <a:ext cx="1188612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Utilize Minitab's statistical power to interpret a complex EV battery Life Cycle Assessment (LCA) dataset.</a:t>
            </a:r>
            <a:endParaRPr lang="en-US" sz="15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490913"/>
            <a:ext cx="963930" cy="141910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50482" y="3683675"/>
            <a:ext cx="3870722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Compare End-of-Life Strategies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950482" y="4100512"/>
            <a:ext cx="11886128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Systematically compare virgin material production against various recycling (partial, full, hydrometallurgical) and repurposing scenarios.</a:t>
            </a:r>
            <a:endParaRPr lang="en-US" sz="15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910018"/>
            <a:ext cx="963930" cy="115681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50482" y="5102781"/>
            <a:ext cx="4161353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Assess Indicator Interdependence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1950482" y="5519618"/>
            <a:ext cx="1188612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Examine the relationships between Metal Depletion (MD), Human Toxicity (HT), Climate Change (CC), and Fossil Depletion (FD).</a:t>
            </a:r>
            <a:endParaRPr lang="en-US" sz="15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066830"/>
            <a:ext cx="963930" cy="141910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50482" y="6259592"/>
            <a:ext cx="3289935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Develop a Composite Index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1950482" y="6676430"/>
            <a:ext cx="11886128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Employ clustering and Principal Component Analysis (PCA) to discover impact groups and construct a unified environmental burden index.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119" y="598765"/>
            <a:ext cx="9183053" cy="442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Dataset &amp; Scenario Types: ReCiPe 2016 Framework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762119" y="1380649"/>
            <a:ext cx="6380440" cy="452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analysis draws from a robust LCA dataset by </a:t>
            </a:r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Dunn et al.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framed within the </a:t>
            </a:r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ReCiPe 2016 impact assessment method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762119" y="1975009"/>
            <a:ext cx="2787610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Four Midpoint Indicators: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62119" y="2381726"/>
            <a:ext cx="6380440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Metal Depletion (MD)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expressed in Copper equivalents (Cu-eq)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762119" y="2657713"/>
            <a:ext cx="6380440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Human Toxicity (HT)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expressed in 1,4-Dichlorobenzene equivalents (1,4-DCB-eq)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762119" y="2933700"/>
            <a:ext cx="6380440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Climate Change (CC)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expressed in CO₂ equivalents (CO₂-eq), including biogenic carbon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762119" y="3209687"/>
            <a:ext cx="6380440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Fossil Depletion (FD)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expressed in oil equivalents (oil-eq)</a:t>
            </a:r>
            <a:endParaRPr lang="en-US" sz="1100" dirty="0"/>
          </a:p>
        </p:txBody>
      </p:sp>
      <p:sp>
        <p:nvSpPr>
          <p:cNvPr id="9" name="Shape 7"/>
          <p:cNvSpPr/>
          <p:nvPr/>
        </p:nvSpPr>
        <p:spPr>
          <a:xfrm>
            <a:off x="762119" y="3595330"/>
            <a:ext cx="6380440" cy="827723"/>
          </a:xfrm>
          <a:prstGeom prst="roundRect">
            <a:avLst>
              <a:gd name="adj" fmla="val 15390"/>
            </a:avLst>
          </a:prstGeom>
          <a:solidFill>
            <a:srgbClr val="CCE6D1"/>
          </a:solidFill>
          <a:ln/>
        </p:spPr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3565" y="3800713"/>
            <a:ext cx="176808" cy="141446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1221819" y="3772138"/>
            <a:ext cx="5779294" cy="452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While ReCiPe 2016 provides endpoint indicators, our focus is on these foundational midpoint categories for detailed environmental impact assessment.</a:t>
            </a:r>
            <a:endParaRPr lang="en-US" sz="1100" dirty="0"/>
          </a:p>
        </p:txBody>
      </p:sp>
      <p:sp>
        <p:nvSpPr>
          <p:cNvPr id="12" name="Text 9"/>
          <p:cNvSpPr/>
          <p:nvPr/>
        </p:nvSpPr>
        <p:spPr>
          <a:xfrm>
            <a:off x="7495461" y="1394817"/>
            <a:ext cx="2411968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End-of-Life Scenarios: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495461" y="1801535"/>
            <a:ext cx="6380440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Virgin Material Replacement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Baseline scenarios (A/B/C family variants)</a:t>
            </a:r>
            <a:endParaRPr lang="en-US" sz="1100" dirty="0"/>
          </a:p>
        </p:txBody>
      </p:sp>
      <p:sp>
        <p:nvSpPr>
          <p:cNvPr id="14" name="Text 11"/>
          <p:cNvSpPr/>
          <p:nvPr/>
        </p:nvSpPr>
        <p:spPr>
          <a:xfrm>
            <a:off x="7495461" y="2077522"/>
            <a:ext cx="6380440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Recycled Content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Pathways with 50% and 100% recycled material input</a:t>
            </a:r>
            <a:endParaRPr lang="en-US" sz="1100" dirty="0"/>
          </a:p>
        </p:txBody>
      </p:sp>
      <p:sp>
        <p:nvSpPr>
          <p:cNvPr id="15" name="Text 12"/>
          <p:cNvSpPr/>
          <p:nvPr/>
        </p:nvSpPr>
        <p:spPr>
          <a:xfrm>
            <a:off x="7495461" y="2353508"/>
            <a:ext cx="6380440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Hydrometallurgical Recycling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An advanced, chemical recycling process</a:t>
            </a:r>
            <a:endParaRPr lang="en-US" sz="1100" dirty="0"/>
          </a:p>
        </p:txBody>
      </p:sp>
      <p:sp>
        <p:nvSpPr>
          <p:cNvPr id="16" name="Text 13"/>
          <p:cNvSpPr/>
          <p:nvPr/>
        </p:nvSpPr>
        <p:spPr>
          <a:xfrm>
            <a:off x="7495461" y="2629495"/>
            <a:ext cx="6380440" cy="452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Repurposing / Second-Life Use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Batteries used in less demanding applications before final recycling</a:t>
            </a:r>
            <a:endParaRPr lang="en-US" sz="1100" dirty="0"/>
          </a:p>
        </p:txBody>
      </p:sp>
      <p:sp>
        <p:nvSpPr>
          <p:cNvPr id="17" name="Text 14"/>
          <p:cNvSpPr/>
          <p:nvPr/>
        </p:nvSpPr>
        <p:spPr>
          <a:xfrm>
            <a:off x="7495461" y="3131939"/>
            <a:ext cx="6380440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Silicon-Anode Scenarios (5, 6, 7)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Dedicated future technology variants</a:t>
            </a:r>
            <a:endParaRPr lang="en-US" sz="1100" dirty="0"/>
          </a:p>
        </p:txBody>
      </p:sp>
      <p:pic>
        <p:nvPicPr>
          <p:cNvPr id="1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7755" y="3517583"/>
            <a:ext cx="3955852" cy="395585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2578"/>
            <a:ext cx="9571792" cy="672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Analysis Workflow: Minitab + Excel</a:t>
            </a:r>
            <a:endParaRPr lang="en-US" sz="4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2361" y="1751767"/>
            <a:ext cx="215027" cy="21502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92361" y="2059900"/>
            <a:ext cx="6415326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5" name="Text 2"/>
          <p:cNvSpPr/>
          <p:nvPr/>
        </p:nvSpPr>
        <p:spPr>
          <a:xfrm>
            <a:off x="792361" y="2228374"/>
            <a:ext cx="3238381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Initial Data Exploration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92361" y="2693313"/>
            <a:ext cx="6415326" cy="688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Descriptive statistics and comparative boxplots to visualize impact distributions across scenarios.</a:t>
            </a:r>
            <a:endParaRPr lang="en-US" sz="16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22713" y="1751767"/>
            <a:ext cx="215027" cy="215027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7422713" y="2059900"/>
            <a:ext cx="6415326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9" name="Text 5"/>
          <p:cNvSpPr/>
          <p:nvPr/>
        </p:nvSpPr>
        <p:spPr>
          <a:xfrm>
            <a:off x="7422713" y="2228374"/>
            <a:ext cx="4052649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Inter-Indicator Relationships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7422713" y="2693313"/>
            <a:ext cx="6415326" cy="688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Pearson correlation matrix to quantify dependencies between midpoint indicators.</a:t>
            </a:r>
            <a:endParaRPr lang="en-US" sz="16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361" y="3784878"/>
            <a:ext cx="215027" cy="215027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792361" y="4093012"/>
            <a:ext cx="6415326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3" name="Text 8"/>
          <p:cNvSpPr/>
          <p:nvPr/>
        </p:nvSpPr>
        <p:spPr>
          <a:xfrm>
            <a:off x="792361" y="4261485"/>
            <a:ext cx="2741652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Predictive Modeling</a:t>
            </a:r>
            <a:endParaRPr lang="en-US" sz="2100" dirty="0"/>
          </a:p>
        </p:txBody>
      </p:sp>
      <p:sp>
        <p:nvSpPr>
          <p:cNvPr id="14" name="Text 9"/>
          <p:cNvSpPr/>
          <p:nvPr/>
        </p:nvSpPr>
        <p:spPr>
          <a:xfrm>
            <a:off x="792361" y="4726424"/>
            <a:ext cx="6415326" cy="688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Multiple regression (MD as response) to understand predictive power, noting unusual residuals.</a:t>
            </a:r>
            <a:endParaRPr lang="en-US" sz="165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22713" y="3784878"/>
            <a:ext cx="215027" cy="215027"/>
          </a:xfrm>
          <a:prstGeom prst="rect">
            <a:avLst/>
          </a:prstGeom>
        </p:spPr>
      </p:pic>
      <p:sp>
        <p:nvSpPr>
          <p:cNvPr id="16" name="Shape 10"/>
          <p:cNvSpPr/>
          <p:nvPr/>
        </p:nvSpPr>
        <p:spPr>
          <a:xfrm>
            <a:off x="7422713" y="4093012"/>
            <a:ext cx="6415326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7" name="Text 11"/>
          <p:cNvSpPr/>
          <p:nvPr/>
        </p:nvSpPr>
        <p:spPr>
          <a:xfrm>
            <a:off x="7422713" y="4261485"/>
            <a:ext cx="2688550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Scenario Grouping</a:t>
            </a:r>
            <a:endParaRPr lang="en-US" sz="2100" dirty="0"/>
          </a:p>
        </p:txBody>
      </p:sp>
      <p:sp>
        <p:nvSpPr>
          <p:cNvPr id="18" name="Text 12"/>
          <p:cNvSpPr/>
          <p:nvPr/>
        </p:nvSpPr>
        <p:spPr>
          <a:xfrm>
            <a:off x="7422713" y="4726424"/>
            <a:ext cx="6415326" cy="688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Hierarchical cluster analysis (Ward's method) to identify distinct impact clusters.</a:t>
            </a:r>
            <a:endParaRPr lang="en-US" sz="1650" dirty="0"/>
          </a:p>
        </p:txBody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2361" y="5817989"/>
            <a:ext cx="215027" cy="215027"/>
          </a:xfrm>
          <a:prstGeom prst="rect">
            <a:avLst/>
          </a:prstGeom>
        </p:spPr>
      </p:pic>
      <p:sp>
        <p:nvSpPr>
          <p:cNvPr id="20" name="Shape 13"/>
          <p:cNvSpPr/>
          <p:nvPr/>
        </p:nvSpPr>
        <p:spPr>
          <a:xfrm>
            <a:off x="792361" y="6126123"/>
            <a:ext cx="6415326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21" name="Text 14"/>
          <p:cNvSpPr/>
          <p:nvPr/>
        </p:nvSpPr>
        <p:spPr>
          <a:xfrm>
            <a:off x="792361" y="6294596"/>
            <a:ext cx="3575447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Dimensionality Reduction</a:t>
            </a:r>
            <a:endParaRPr lang="en-US" sz="2100" dirty="0"/>
          </a:p>
        </p:txBody>
      </p:sp>
      <p:sp>
        <p:nvSpPr>
          <p:cNvPr id="22" name="Text 15"/>
          <p:cNvSpPr/>
          <p:nvPr/>
        </p:nvSpPr>
        <p:spPr>
          <a:xfrm>
            <a:off x="792361" y="6759535"/>
            <a:ext cx="6415326" cy="688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Principal Component Analysis (PCA) on standardized indicators to derive a composite burden index.</a:t>
            </a:r>
            <a:endParaRPr lang="en-US" sz="1650" dirty="0"/>
          </a:p>
        </p:txBody>
      </p:sp>
      <p:pic>
        <p:nvPicPr>
          <p:cNvPr id="23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22713" y="5817989"/>
            <a:ext cx="215027" cy="215027"/>
          </a:xfrm>
          <a:prstGeom prst="rect">
            <a:avLst/>
          </a:prstGeom>
        </p:spPr>
      </p:pic>
      <p:sp>
        <p:nvSpPr>
          <p:cNvPr id="24" name="Shape 16"/>
          <p:cNvSpPr/>
          <p:nvPr/>
        </p:nvSpPr>
        <p:spPr>
          <a:xfrm>
            <a:off x="7422713" y="6126123"/>
            <a:ext cx="6415326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25" name="Text 17"/>
          <p:cNvSpPr/>
          <p:nvPr/>
        </p:nvSpPr>
        <p:spPr>
          <a:xfrm>
            <a:off x="7422713" y="6294596"/>
            <a:ext cx="2932748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Outlier Identification</a:t>
            </a:r>
            <a:endParaRPr lang="en-US" sz="2100" dirty="0"/>
          </a:p>
        </p:txBody>
      </p:sp>
      <p:sp>
        <p:nvSpPr>
          <p:cNvPr id="26" name="Text 18"/>
          <p:cNvSpPr/>
          <p:nvPr/>
        </p:nvSpPr>
        <p:spPr>
          <a:xfrm>
            <a:off x="7422713" y="6759535"/>
            <a:ext cx="6415326" cy="688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Excel-based Z-score and Interquartile Range (IQR) analysis to detect statistically significant high and low impact scenarios.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3678"/>
            <a:ext cx="10075188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Descriptive Statistics &amp; Boxplots: Impact Patterns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1730812"/>
            <a:ext cx="3687366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Initial boxplot analysis revealed clear distinctions in environmental impact profiles: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2381845"/>
            <a:ext cx="3687366" cy="1270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Virgin Material Scenarios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Consistently position at the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highest ends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for all four midpoint indicators (MD, HT, CC, FD), indicating their substantial environmental footprint.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793790" y="3707725"/>
            <a:ext cx="3687366" cy="1778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Recycling's Role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Implementing recycling strategies demonstrably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reduces impacts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across the board. Notably, some high-recycled content cases even exhibit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negative Metal Depletion (MD)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signifying a net saving of virgin metal resources rather than depletion.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793790" y="5541764"/>
            <a:ext cx="3687366" cy="1778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Repurposing &amp; Hydrometallurgy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Pathways incorporating second-life use and advanced hydrometallurgical recycling move scenarios significantly towards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lower impact categories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highlighting their potential for sustainable resource management.</a:t>
            </a:r>
            <a:endParaRPr lang="en-US" sz="12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98081" y="1766530"/>
            <a:ext cx="2846189" cy="1908215"/>
          </a:xfrm>
          <a:prstGeom prst="rect">
            <a:avLst/>
          </a:prstGeom>
        </p:spPr>
      </p:pic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081" y="3853339"/>
            <a:ext cx="2846189" cy="1898809"/>
          </a:xfrm>
          <a:prstGeom prst="rect">
            <a:avLst/>
          </a:prstGeom>
        </p:spPr>
      </p:pic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4728" y="1766530"/>
            <a:ext cx="3003233" cy="1977866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4728" y="3922990"/>
            <a:ext cx="3003233" cy="197750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1644" y="606266"/>
            <a:ext cx="11306532" cy="447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Interdependence of Indicators: Correlation, Regression &amp; PCA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771644" y="1412200"/>
            <a:ext cx="4286607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Strong Correlations &amp; Multicollinearity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71644" y="1824157"/>
            <a:ext cx="6368772" cy="1146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 Positive Correlations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A Pearson correlation matrix revealed </a:t>
            </a:r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very high positive correlations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across nearly all indicator pairs (most r &gt; 0.8). Notably, Human Toxicity (HT) and Climate Change (CC) showed an exceptionally strong correlation of approximately 0.99. This indicates that these indicators largely measure a common underlying environmental burden.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771644" y="3020854"/>
            <a:ext cx="6368772" cy="13758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Regression Insights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A multiple regression model predicting Metal Depletion (MD) using HT, CC, and FD as predictors achieved a high R² value of approximately 84%. However, the presence of </a:t>
            </a:r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strong multicollinearity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(high Variance Inflation Factors - VIFs) confirmed the significant interdependence among these indicators. A few unusual residuals were observed, interpreted as specific technological variations rather than data errors.</a:t>
            </a:r>
            <a:endParaRPr lang="en-US" sz="11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3220" y="4557951"/>
            <a:ext cx="4005620" cy="171759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97604" y="1412200"/>
            <a:ext cx="5192197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PCA: A Composite Environmental Burden Index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497604" y="1824157"/>
            <a:ext cx="6368772" cy="687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Dominant Principal Component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Principal Component Analysis (PCA) on the standardized indicators showed that </a:t>
            </a:r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PC1 explains approximately 90.8%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of the total variance.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7497604" y="2562225"/>
            <a:ext cx="6368772" cy="458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Uniform Loadings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All four indicators exhibited similar positive PC1 loadings (ranging from approximately 0.49 to 0.51).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7497604" y="3070979"/>
            <a:ext cx="6368772" cy="687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PC1 as Index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This strong, uniform loading allows PC1 to be confidently interpreted as a </a:t>
            </a:r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composite environmental burden index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effectively summarizing the combined impact across MD, HT, CC, and FD into a single, interpretable dimension.</a:t>
            </a:r>
            <a:endParaRPr lang="en-US" sz="110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2148" y="3920133"/>
            <a:ext cx="4139684" cy="365795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408509"/>
            <a:ext cx="13042583" cy="541258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5439"/>
            <a:ext cx="465308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Regression Analysis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698665"/>
            <a:ext cx="5469017" cy="482869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373" y="1698665"/>
            <a:ext cx="3774758" cy="2511862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1968" y="4414599"/>
            <a:ext cx="3763566" cy="250197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083510" y="7120652"/>
            <a:ext cx="576060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2025-12-05T05:53:17Z</dcterms:created>
  <dcterms:modified xsi:type="dcterms:W3CDTF">2025-12-05T05:53:17Z</dcterms:modified>
</cp:coreProperties>
</file>